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2" r:id="rId4"/>
    <p:sldId id="258" r:id="rId5"/>
    <p:sldId id="260" r:id="rId6"/>
    <p:sldId id="265" r:id="rId7"/>
    <p:sldId id="263" r:id="rId8"/>
    <p:sldId id="266" r:id="rId9"/>
    <p:sldId id="261" r:id="rId10"/>
    <p:sldId id="267"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15A519-C8CA-405A-B4F2-833EC5B06F0E}"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15A519-C8CA-405A-B4F2-833EC5B06F0E}"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FCEC77B-0090-4756-BB80-02E7AC1222A7}"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15A519-C8CA-405A-B4F2-833EC5B06F0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FCEC77B-0090-4756-BB80-02E7AC1222A7}" type="datetimeFigureOut">
              <a:rPr lang="ru-RU" smtClean="0"/>
              <a:pPr/>
              <a:t>28.01.2015</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5815A519-C8CA-405A-B4F2-833EC5B06F0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2132856"/>
            <a:ext cx="7772400" cy="1470025"/>
          </a:xfrm>
        </p:spPr>
        <p:txBody>
          <a:bodyPr>
            <a:normAutofit/>
          </a:bodyPr>
          <a:lstStyle/>
          <a:p>
            <a:r>
              <a:rPr lang="ru-RU" sz="8000" dirty="0" smtClean="0"/>
              <a:t>Мощность</a:t>
            </a:r>
            <a:endParaRPr lang="ru-RU" sz="8000" dirty="0"/>
          </a:p>
        </p:txBody>
      </p:sp>
    </p:spTree>
    <p:extLst>
      <p:ext uri="{BB962C8B-B14F-4D97-AF65-F5344CB8AC3E}">
        <p14:creationId xmlns="" xmlns:p14="http://schemas.microsoft.com/office/powerpoint/2010/main" val="465734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над ошибками:</a:t>
            </a:r>
            <a:endParaRPr lang="ru-RU" dirty="0"/>
          </a:p>
        </p:txBody>
      </p:sp>
      <p:sp>
        <p:nvSpPr>
          <p:cNvPr id="3" name="Содержимое 2"/>
          <p:cNvSpPr>
            <a:spLocks noGrp="1"/>
          </p:cNvSpPr>
          <p:nvPr>
            <p:ph sz="quarter" idx="13"/>
          </p:nvPr>
        </p:nvSpPr>
        <p:spPr/>
        <p:txBody>
          <a:bodyPr>
            <a:normAutofit fontScale="92500" lnSpcReduction="10000"/>
          </a:bodyPr>
          <a:lstStyle/>
          <a:p>
            <a:pPr lvl="1"/>
            <a:r>
              <a:rPr lang="ru-RU" sz="2800" b="1" i="1" dirty="0" smtClean="0"/>
              <a:t>Компьютер за 1 час совершил работу 120 Дж.</a:t>
            </a:r>
            <a:endParaRPr lang="ru-RU" sz="2800" b="1" dirty="0" smtClean="0"/>
          </a:p>
          <a:p>
            <a:pPr lvl="1"/>
            <a:r>
              <a:rPr lang="ru-RU" sz="2800" b="1" i="1" dirty="0" smtClean="0"/>
              <a:t>Самую большую мощность сила тяжести развивает при разгоне спортивного автомобиля.</a:t>
            </a:r>
            <a:endParaRPr lang="ru-RU" sz="2800" b="1" dirty="0" smtClean="0"/>
          </a:p>
          <a:p>
            <a:pPr lvl="1"/>
            <a:r>
              <a:rPr lang="ru-RU" sz="2800" b="1" i="1" dirty="0" smtClean="0"/>
              <a:t>Держа штангу над головой, штангист совершил работу 2000 Дж.</a:t>
            </a:r>
            <a:endParaRPr lang="ru-RU" sz="2800" b="1" dirty="0" smtClean="0"/>
          </a:p>
          <a:p>
            <a:r>
              <a:rPr lang="ru-RU" sz="2800" b="1" i="1" dirty="0" smtClean="0"/>
              <a:t>При вращении космической станции вокруг Земли по круговой орбите сила тяжести совершает огромную работу</a:t>
            </a:r>
            <a:r>
              <a:rPr lang="ru-RU" sz="1800" i="1" dirty="0" smtClean="0"/>
              <a:t>.</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Напутствие:</a:t>
            </a:r>
            <a:endParaRPr lang="ru-RU" dirty="0"/>
          </a:p>
        </p:txBody>
      </p:sp>
      <p:sp>
        <p:nvSpPr>
          <p:cNvPr id="3" name="Содержимое 2"/>
          <p:cNvSpPr>
            <a:spLocks noGrp="1"/>
          </p:cNvSpPr>
          <p:nvPr>
            <p:ph sz="quarter" idx="13"/>
          </p:nvPr>
        </p:nvSpPr>
        <p:spPr/>
        <p:txBody>
          <a:bodyPr>
            <a:normAutofit/>
          </a:bodyPr>
          <a:lstStyle/>
          <a:p>
            <a:r>
              <a:rPr lang="ru-RU" sz="2800" b="1" dirty="0" smtClean="0"/>
              <a:t>Всё только начинается со школьного звонка:</a:t>
            </a:r>
          </a:p>
          <a:p>
            <a:r>
              <a:rPr lang="ru-RU" sz="2800" b="1" dirty="0" smtClean="0"/>
              <a:t>Дорога к звёздам, тайны океана</a:t>
            </a:r>
          </a:p>
          <a:p>
            <a:r>
              <a:rPr lang="ru-RU" sz="2800" b="1" dirty="0" smtClean="0"/>
              <a:t>Всё будет поздно или рано</a:t>
            </a:r>
          </a:p>
          <a:p>
            <a:r>
              <a:rPr lang="ru-RU" sz="2800" b="1" dirty="0" smtClean="0"/>
              <a:t>Всё впереди, ребята, </a:t>
            </a:r>
            <a:r>
              <a:rPr lang="ru-RU" sz="2800" b="1" smtClean="0"/>
              <a:t>а пока…</a:t>
            </a:r>
            <a:endParaRPr lang="ru-RU" sz="28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71400"/>
            <a:ext cx="8229600" cy="1143000"/>
          </a:xfrm>
        </p:spPr>
        <p:txBody>
          <a:bodyPr>
            <a:normAutofit/>
          </a:bodyPr>
          <a:lstStyle/>
          <a:p>
            <a:r>
              <a:rPr lang="ru-RU" sz="36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Что мы знаем из курса 7 класса.</a:t>
            </a:r>
            <a:endParaRPr lang="ru-RU" sz="36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95619" y="4581127"/>
            <a:ext cx="1835697" cy="2270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 xmlns:a14="http://schemas.microsoft.com/office/drawing/2010/main" Requires="a14">
          <p:sp>
            <p:nvSpPr>
              <p:cNvPr id="3" name="Объект 2"/>
              <p:cNvSpPr>
                <a:spLocks noGrp="1"/>
              </p:cNvSpPr>
              <p:nvPr>
                <p:ph sz="quarter" idx="13"/>
              </p:nvPr>
            </p:nvSpPr>
            <p:spPr>
              <a:xfrm>
                <a:off x="0" y="908720"/>
                <a:ext cx="9144000" cy="5949280"/>
              </a:xfrm>
            </p:spPr>
            <p:txBody>
              <a:bodyPr>
                <a:normAutofit/>
              </a:bodyPr>
              <a:lstStyle/>
              <a:p>
                <a:pPr>
                  <a:buClr>
                    <a:schemeClr val="tx1"/>
                  </a:buClr>
                  <a:buSzPct val="100000"/>
                </a:pPr>
                <a:r>
                  <a:rPr lang="ru-RU" sz="2800" b="1" u="sng" dirty="0" smtClean="0">
                    <a:solidFill>
                      <a:srgbClr val="FF0000"/>
                    </a:solidFill>
                  </a:rPr>
                  <a:t>Мощность</a:t>
                </a:r>
                <a:r>
                  <a:rPr lang="ru-RU" sz="2800" dirty="0" smtClean="0"/>
                  <a:t> - это отношение работы, выполняемой за некоторый промежуток времени, к этому промежутку времени</a:t>
                </a:r>
              </a:p>
              <a:p>
                <a:r>
                  <a:rPr lang="ru-RU" sz="2800" dirty="0" smtClean="0"/>
                  <a:t>Формула мощности</a:t>
                </a:r>
                <a:r>
                  <a:rPr lang="en-US" sz="2800" dirty="0" smtClean="0"/>
                  <a:t>:     </a:t>
                </a:r>
                <a:r>
                  <a:rPr lang="en-US" sz="4000" dirty="0" smtClean="0">
                    <a:solidFill>
                      <a:srgbClr val="FF0000"/>
                    </a:solidFill>
                  </a:rPr>
                  <a:t>N=</a:t>
                </a:r>
                <a:r>
                  <a:rPr lang="ru-RU" sz="4000" dirty="0" smtClean="0">
                    <a:solidFill>
                      <a:srgbClr val="FF0000"/>
                    </a:solidFill>
                  </a:rPr>
                  <a:t/>
                </a:r>
                <a14:m>
                  <m:oMath xmlns:m="http://schemas.openxmlformats.org/officeDocument/2006/math">
                    <m:f>
                      <m:fPr>
                        <m:ctrlPr>
                          <a:rPr lang="ru-RU" sz="4000" i="1" smtClean="0">
                            <a:solidFill>
                              <a:srgbClr val="FF0000"/>
                            </a:solidFill>
                            <a:latin typeface="Cambria Math"/>
                          </a:rPr>
                        </m:ctrlPr>
                      </m:fPr>
                      <m:num>
                        <m:r>
                          <a:rPr lang="en-US" sz="4000" b="0" i="1" smtClean="0">
                            <a:solidFill>
                              <a:srgbClr val="FF0000"/>
                            </a:solidFill>
                            <a:latin typeface="Cambria Math"/>
                          </a:rPr>
                          <m:t>𝐴</m:t>
                        </m:r>
                      </m:num>
                      <m:den>
                        <m:r>
                          <a:rPr lang="en-US" sz="4000" b="0" i="1" smtClean="0">
                            <a:solidFill>
                              <a:srgbClr val="FF0000"/>
                            </a:solidFill>
                            <a:latin typeface="Cambria Math"/>
                          </a:rPr>
                          <m:t>𝑡</m:t>
                        </m:r>
                      </m:den>
                    </m:f>
                  </m:oMath>
                </a14:m>
                <a:endParaRPr lang="en-US" sz="4000" dirty="0" smtClean="0"/>
              </a:p>
              <a:p>
                <a:pPr marL="0" indent="0">
                  <a:buNone/>
                </a:pPr>
                <a:r>
                  <a:rPr lang="ru-RU" sz="2000" dirty="0" smtClean="0"/>
                  <a:t>где N - мощность, A - работа, t - время выполненной работы. </a:t>
                </a:r>
              </a:p>
              <a:p>
                <a:pPr marL="0" indent="0">
                  <a:buNone/>
                </a:pPr>
                <a:r>
                  <a:rPr lang="ru-RU" sz="2000" dirty="0" smtClean="0"/>
                  <a:t>За единицу мощности приняли такую мощность, при которой в 1 с совершается работа в Дж. Эта единица называется ваттом (Вт) в честь еще одного английского ученного Уатта.</a:t>
                </a:r>
                <a:endParaRPr lang="ru-RU" sz="2000"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0" y="908720"/>
                <a:ext cx="9144000" cy="5949280"/>
              </a:xfrm>
              <a:blipFill rotWithShape="1">
                <a:blip r:embed="rId3" cstate="print"/>
                <a:stretch>
                  <a:fillRect l="-1133" t="-1025"/>
                </a:stretch>
              </a:blipFill>
            </p:spPr>
            <p:txBody>
              <a:bodyPr/>
              <a:lstStyle/>
              <a:p>
                <a:r>
                  <a:rPr lang="ru-RU">
                    <a:noFill/>
                  </a:rPr>
                  <a:t> </a:t>
                </a:r>
              </a:p>
            </p:txBody>
          </p:sp>
        </mc:Fallback>
      </mc:AlternateContent>
    </p:spTree>
    <p:extLst>
      <p:ext uri="{BB962C8B-B14F-4D97-AF65-F5344CB8AC3E}">
        <p14:creationId xmlns="" xmlns:p14="http://schemas.microsoft.com/office/powerpoint/2010/main" val="3560066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81" y="29561"/>
            <a:ext cx="6914728" cy="796950"/>
          </a:xfrm>
        </p:spPr>
        <p:txBody>
          <a:bodyPr/>
          <a:lstStyle/>
          <a:p>
            <a:r>
              <a:rPr lang="ru-RU" dirty="0" smtClean="0"/>
              <a:t>Задача</a:t>
            </a:r>
            <a:r>
              <a:rPr lang="en-US" dirty="0" smtClean="0"/>
              <a:t>:</a:t>
            </a:r>
            <a:endParaRPr lang="ru-RU" dirty="0"/>
          </a:p>
        </p:txBody>
      </p:sp>
      <p:sp>
        <p:nvSpPr>
          <p:cNvPr id="3" name="Объект 2"/>
          <p:cNvSpPr>
            <a:spLocks noGrp="1"/>
          </p:cNvSpPr>
          <p:nvPr>
            <p:ph sz="quarter" idx="13"/>
          </p:nvPr>
        </p:nvSpPr>
        <p:spPr>
          <a:xfrm>
            <a:off x="0" y="836712"/>
            <a:ext cx="9144000" cy="6021288"/>
          </a:xfrm>
        </p:spPr>
        <p:txBody>
          <a:bodyPr>
            <a:normAutofit/>
          </a:bodyPr>
          <a:lstStyle/>
          <a:p>
            <a:r>
              <a:rPr lang="ru-RU" sz="2800" dirty="0"/>
              <a:t>Какой из этих двигателей за час совершает работу, равную 158400 мегаджоулей? </a:t>
            </a:r>
            <a:endParaRPr lang="ru-RU" sz="2800" dirty="0" smtClean="0"/>
          </a:p>
          <a:p>
            <a:r>
              <a:rPr lang="ru-RU" sz="2800" dirty="0" smtClean="0"/>
              <a:t>Ответ</a:t>
            </a:r>
            <a:r>
              <a:rPr lang="en-US" sz="2800" dirty="0" smtClean="0"/>
              <a:t>:</a:t>
            </a:r>
            <a:r>
              <a:rPr lang="ru-RU" sz="2800" dirty="0" smtClean="0"/>
              <a:t>44МВт</a:t>
            </a:r>
            <a:endParaRPr lang="ru-RU" sz="2800" dirty="0"/>
          </a:p>
        </p:txBody>
      </p:sp>
    </p:spTree>
    <p:extLst>
      <p:ext uri="{BB962C8B-B14F-4D97-AF65-F5344CB8AC3E}">
        <p14:creationId xmlns="" xmlns:p14="http://schemas.microsoft.com/office/powerpoint/2010/main" val="338387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8229600" cy="1143000"/>
          </a:xfrm>
        </p:spPr>
        <p:txBody>
          <a:bodyPr>
            <a:normAutofit/>
          </a:bodyPr>
          <a:lstStyle/>
          <a:p>
            <a:r>
              <a:rPr lang="ru-RU" sz="36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Что знаем нового о мощности.</a:t>
            </a:r>
            <a:endParaRPr lang="ru-RU" sz="36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mc:AlternateContent xmlns:mc="http://schemas.openxmlformats.org/markup-compatibility/2006">
        <mc:Choice xmlns="" xmlns:a14="http://schemas.microsoft.com/office/drawing/2010/main" Requires="a14">
          <p:sp>
            <p:nvSpPr>
              <p:cNvPr id="3" name="Объект 2"/>
              <p:cNvSpPr>
                <a:spLocks noGrp="1"/>
              </p:cNvSpPr>
              <p:nvPr>
                <p:ph sz="quarter" idx="13"/>
              </p:nvPr>
            </p:nvSpPr>
            <p:spPr>
              <a:xfrm>
                <a:off x="-9516" y="764704"/>
                <a:ext cx="9153516" cy="6093296"/>
              </a:xfrm>
            </p:spPr>
            <p:txBody>
              <a:bodyPr>
                <a:normAutofit/>
              </a:bodyPr>
              <a:lstStyle/>
              <a:p>
                <a:r>
                  <a:rPr lang="ru-RU" sz="2800" dirty="0" smtClean="0"/>
                  <a:t>Если на движущееся тело действует сила, то эта сила совершает работу. Мощность в этом случае равна скалярному произведению вектора силы на вектор скорости, с которой движется тело:</a:t>
                </a:r>
              </a:p>
              <a:p>
                <a:r>
                  <a:rPr lang="en-US" sz="4000" dirty="0" smtClean="0">
                    <a:solidFill>
                      <a:srgbClr val="FF0000"/>
                    </a:solidFill>
                  </a:rPr>
                  <a:t>N= F*V*</a:t>
                </a:r>
                <a14:m>
                  <m:oMath xmlns:m="http://schemas.openxmlformats.org/officeDocument/2006/math">
                    <m:func>
                      <m:funcPr>
                        <m:ctrlPr>
                          <a:rPr lang="en-US" sz="4000" i="1" smtClean="0">
                            <a:solidFill>
                              <a:srgbClr val="FF0000"/>
                            </a:solidFill>
                            <a:latin typeface="Cambria Math"/>
                          </a:rPr>
                        </m:ctrlPr>
                      </m:funcPr>
                      <m:fName>
                        <m:r>
                          <m:rPr>
                            <m:sty m:val="p"/>
                          </m:rPr>
                          <a:rPr lang="en-US" sz="4000" i="0" smtClean="0">
                            <a:solidFill>
                              <a:srgbClr val="FF0000"/>
                            </a:solidFill>
                            <a:latin typeface="Cambria Math"/>
                          </a:rPr>
                          <m:t>cos</m:t>
                        </m:r>
                      </m:fName>
                      <m:e>
                        <m:r>
                          <a:rPr lang="en-US" sz="4000" i="1" smtClean="0">
                            <a:solidFill>
                              <a:srgbClr val="FF0000"/>
                            </a:solidFill>
                            <a:latin typeface="Cambria Math"/>
                            <a:ea typeface="Cambria Math"/>
                          </a:rPr>
                          <m:t>𝛼</m:t>
                        </m:r>
                      </m:e>
                    </m:func>
                  </m:oMath>
                </a14:m>
                <a:endParaRPr lang="ru-RU" sz="4000" dirty="0" smtClean="0"/>
              </a:p>
              <a:p>
                <a:pPr marL="0" indent="0">
                  <a:buNone/>
                </a:pPr>
                <a:r>
                  <a:rPr lang="ru-RU" sz="2000" dirty="0" smtClean="0"/>
                  <a:t>где F — сила, </a:t>
                </a:r>
                <a:r>
                  <a:rPr lang="en-US" sz="2000" dirty="0" smtClean="0"/>
                  <a:t>V</a:t>
                </a:r>
                <a:r>
                  <a:rPr lang="ru-RU" sz="2000" dirty="0" smtClean="0"/>
                  <a:t> — скорость, </a:t>
                </a:r>
                <a:r>
                  <a:rPr lang="el-GR" sz="2000" dirty="0" smtClean="0"/>
                  <a:t>α</a:t>
                </a:r>
                <a:r>
                  <a:rPr lang="ru-RU" sz="2000" dirty="0" smtClean="0"/>
                  <a:t> — угол между вектором скорости и силы.</a:t>
                </a:r>
                <a:endParaRPr lang="en-US" sz="2000" dirty="0" smtClean="0"/>
              </a:p>
              <a:p>
                <a:pPr marL="0" indent="0">
                  <a:buNone/>
                </a:pPr>
                <a:r>
                  <a:rPr lang="ru-RU" sz="2000" dirty="0" smtClean="0"/>
                  <a:t>В Международной системе единиц</a:t>
                </a:r>
                <a:r>
                  <a:rPr lang="en-US" sz="2000" dirty="0" smtClean="0"/>
                  <a:t/>
                </a:r>
                <a:r>
                  <a:rPr lang="ru-RU" sz="2000" dirty="0" smtClean="0"/>
                  <a:t>единицей измерения мощности является ватт, равный одному джоулю, делённому на секунду.</a:t>
                </a:r>
                <a:r>
                  <a:rPr lang="en-US" sz="2000" dirty="0" smtClean="0"/>
                  <a:t/>
                </a:r>
                <a:r>
                  <a:rPr lang="ru-RU" sz="2000" dirty="0" smtClean="0"/>
                  <a:t>Другой распространённой, но ныне устаревшей единицей измерения мощности, является лошадиная </a:t>
                </a:r>
                <a:r>
                  <a:rPr lang="ru-RU" sz="2000" dirty="0" smtClean="0"/>
                  <a:t>сила.</a:t>
                </a:r>
              </a:p>
              <a:p>
                <a:pPr marL="0" indent="0">
                  <a:buNone/>
                </a:pPr>
                <a:r>
                  <a:rPr lang="ru-RU" sz="2000" dirty="0" smtClean="0"/>
                  <a:t>1 л. с.</a:t>
                </a:r>
                <a:r>
                  <a:rPr lang="en-US" sz="2000" dirty="0" smtClean="0"/>
                  <a:t>=735,5 </a:t>
                </a:r>
                <a:r>
                  <a:rPr lang="ru-RU" sz="2000" dirty="0" smtClean="0"/>
                  <a:t>Вт</a:t>
                </a:r>
                <a:r>
                  <a:rPr lang="ru-RU" sz="2000" dirty="0" smtClean="0"/>
                  <a:t>. </a:t>
                </a:r>
                <a:endParaRPr lang="ru-RU" sz="2000"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9516" y="764704"/>
                <a:ext cx="9153516" cy="6093296"/>
              </a:xfrm>
              <a:blipFill rotWithShape="1">
                <a:blip r:embed="rId2" cstate="print"/>
                <a:stretch>
                  <a:fillRect l="-2064" t="-1000" r="-1198"/>
                </a:stretch>
              </a:blipFill>
            </p:spPr>
            <p:txBody>
              <a:bodyPr/>
              <a:lstStyle/>
              <a:p>
                <a:r>
                  <a:rPr lang="ru-RU">
                    <a:noFill/>
                  </a:rPr>
                  <a:t> </a:t>
                </a:r>
              </a:p>
            </p:txBody>
          </p:sp>
        </mc:Fallback>
      </mc:AlternateContent>
    </p:spTree>
    <p:extLst>
      <p:ext uri="{BB962C8B-B14F-4D97-AF65-F5344CB8AC3E}">
        <p14:creationId xmlns="" xmlns:p14="http://schemas.microsoft.com/office/powerpoint/2010/main" val="8413801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7924800" cy="1143000"/>
          </a:xfrm>
        </p:spPr>
        <p:txBody>
          <a:bodyPr/>
          <a:lstStyle/>
          <a:p>
            <a:r>
              <a:rPr lang="ru-RU" dirty="0" smtClean="0"/>
              <a:t>Задача</a:t>
            </a:r>
            <a:r>
              <a:rPr lang="en-US" dirty="0" smtClean="0"/>
              <a:t>:</a:t>
            </a:r>
            <a:endParaRPr lang="ru-RU" dirty="0"/>
          </a:p>
        </p:txBody>
      </p:sp>
      <mc:AlternateContent xmlns:mc="http://schemas.openxmlformats.org/markup-compatibility/2006">
        <mc:Choice xmlns="" xmlns:a14="http://schemas.microsoft.com/office/drawing/2010/main" Requires="a14">
          <p:sp>
            <p:nvSpPr>
              <p:cNvPr id="3" name="Объект 2"/>
              <p:cNvSpPr>
                <a:spLocks noGrp="1"/>
              </p:cNvSpPr>
              <p:nvPr>
                <p:ph sz="quarter" idx="13"/>
              </p:nvPr>
            </p:nvSpPr>
            <p:spPr>
              <a:xfrm>
                <a:off x="-11399" y="908720"/>
                <a:ext cx="9144000" cy="5661248"/>
              </a:xfrm>
            </p:spPr>
            <p:txBody>
              <a:bodyPr/>
              <a:lstStyle/>
              <a:p>
                <a:r>
                  <a:rPr lang="ru-RU" sz="2800" dirty="0" smtClean="0"/>
                  <a:t>Какую силу тяги прикладывает лошадь, развивающая мощность 1 </a:t>
                </a:r>
                <a:r>
                  <a:rPr lang="ru-RU" sz="2800" dirty="0" err="1" smtClean="0"/>
                  <a:t>л.с</a:t>
                </a:r>
                <a:r>
                  <a:rPr lang="ru-RU" sz="2800" dirty="0" smtClean="0"/>
                  <a:t>., двигаясь со скоростью 4 м/с, если угол между векторами силы и скорости равен </a:t>
                </a:r>
                <a14:m>
                  <m:oMath xmlns:m="http://schemas.openxmlformats.org/officeDocument/2006/math">
                    <m:sSup>
                      <m:sSupPr>
                        <m:ctrlPr>
                          <a:rPr lang="ru-RU" sz="2800" i="1" smtClean="0">
                            <a:latin typeface="Cambria Math"/>
                          </a:rPr>
                        </m:ctrlPr>
                      </m:sSupPr>
                      <m:e>
                        <m:r>
                          <a:rPr lang="ru-RU" sz="2800" b="0" i="1" smtClean="0">
                            <a:latin typeface="Cambria Math"/>
                          </a:rPr>
                          <m:t>30</m:t>
                        </m:r>
                      </m:e>
                      <m:sup>
                        <m:r>
                          <a:rPr lang="ru-RU" sz="2800" b="0" i="1" smtClean="0">
                            <a:latin typeface="Cambria Math"/>
                          </a:rPr>
                          <m:t>0</m:t>
                        </m:r>
                      </m:sup>
                    </m:sSup>
                  </m:oMath>
                </a14:m>
                <a:r>
                  <a:rPr lang="ru-RU" sz="2800" dirty="0" smtClean="0"/>
                  <a:t>.</a:t>
                </a:r>
              </a:p>
              <a:p>
                <a:r>
                  <a:rPr lang="ru-RU" sz="2800" dirty="0"/>
                  <a:t>1 л. с.=735,5 Вт. </a:t>
                </a:r>
              </a:p>
              <a:p>
                <a:endParaRPr lang="en-US" sz="2800" dirty="0" smtClean="0"/>
              </a:p>
              <a:p>
                <a:pPr marL="0" indent="0">
                  <a:buNone/>
                </a:pPr>
                <a:endParaRPr lang="ru-RU"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11399" y="908720"/>
                <a:ext cx="9144000" cy="5661248"/>
              </a:xfrm>
              <a:blipFill rotWithShape="1">
                <a:blip r:embed="rId2" cstate="print"/>
                <a:stretch>
                  <a:fillRect l="-1133" t="-1076"/>
                </a:stretch>
              </a:blipFill>
            </p:spPr>
            <p:txBody>
              <a:bodyPr/>
              <a:lstStyle/>
              <a:p>
                <a:r>
                  <a:rPr lang="ru-RU">
                    <a:noFill/>
                  </a:rPr>
                  <a:t> </a:t>
                </a:r>
              </a:p>
            </p:txBody>
          </p:sp>
        </mc:Fallback>
      </mc:AlternateContent>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2978943"/>
            <a:ext cx="9144000" cy="38536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055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Объект 2"/>
              <p:cNvSpPr>
                <a:spLocks noGrp="1"/>
              </p:cNvSpPr>
              <p:nvPr>
                <p:ph sz="quarter" idx="13"/>
              </p:nvPr>
            </p:nvSpPr>
            <p:spPr>
              <a:xfrm>
                <a:off x="0" y="0"/>
                <a:ext cx="9144000" cy="6858000"/>
              </a:xfrm>
            </p:spPr>
            <p:txBody>
              <a:bodyPr>
                <a:normAutofit/>
              </a:bodyPr>
              <a:lstStyle/>
              <a:p>
                <a:r>
                  <a:rPr lang="ru-RU" sz="4000" u="sng" dirty="0" smtClean="0"/>
                  <a:t>Дано</a:t>
                </a:r>
                <a:r>
                  <a:rPr lang="en-US" sz="4000" dirty="0" smtClean="0"/>
                  <a:t>:</a:t>
                </a:r>
                <a:r>
                  <a:rPr lang="ru-RU" sz="4000" dirty="0" smtClean="0"/>
                  <a:t/>
                </a:r>
                <a:r>
                  <a:rPr lang="ru-RU" sz="4000" u="sng" dirty="0" smtClean="0"/>
                  <a:t>Решение</a:t>
                </a:r>
                <a:r>
                  <a:rPr lang="en-US" sz="4000" dirty="0" smtClean="0"/>
                  <a:t>:</a:t>
                </a:r>
              </a:p>
              <a:p>
                <a:r>
                  <a:rPr lang="en-US" sz="4000" dirty="0" smtClean="0"/>
                  <a:t>V=4                    N= F*V*</a:t>
                </a:r>
                <a14:m>
                  <m:oMath xmlns:m="http://schemas.openxmlformats.org/officeDocument/2006/math">
                    <m:func>
                      <m:funcPr>
                        <m:ctrlPr>
                          <a:rPr lang="en-US" sz="4000" i="1" smtClean="0">
                            <a:latin typeface="Cambria Math"/>
                          </a:rPr>
                        </m:ctrlPr>
                      </m:funcPr>
                      <m:fName>
                        <m:r>
                          <m:rPr>
                            <m:sty m:val="p"/>
                          </m:rPr>
                          <a:rPr lang="en-US" sz="4000" i="0" smtClean="0">
                            <a:latin typeface="Cambria Math"/>
                          </a:rPr>
                          <m:t>cos</m:t>
                        </m:r>
                      </m:fName>
                      <m:e>
                        <m:r>
                          <m:rPr>
                            <m:sty m:val="p"/>
                          </m:rPr>
                          <a:rPr lang="el-GR" sz="4000" i="1" smtClean="0">
                            <a:latin typeface="Cambria Math"/>
                          </a:rPr>
                          <m:t>α</m:t>
                        </m:r>
                      </m:e>
                    </m:func>
                  </m:oMath>
                </a14:m>
                <a:endParaRPr lang="en-US" sz="4000" dirty="0" smtClean="0"/>
              </a:p>
              <a:p>
                <a:r>
                  <a:rPr lang="el-GR" sz="4000" dirty="0"/>
                  <a:t>α</a:t>
                </a:r>
                <a:r>
                  <a:rPr lang="en-US" sz="4000" dirty="0" smtClean="0"/>
                  <a:t>=30º          </a:t>
                </a:r>
                <a:r>
                  <a:rPr lang="ru-RU" sz="4000" dirty="0" smtClean="0"/>
                  <a:t/>
                </a:r>
                <a:r>
                  <a:rPr lang="en-US" sz="4000" dirty="0" smtClean="0"/>
                  <a:t/>
                </a:r>
                <a:r>
                  <a:rPr lang="en-US" sz="4000" dirty="0" smtClean="0">
                    <a:solidFill>
                      <a:schemeClr val="tx1"/>
                    </a:solidFill>
                  </a:rPr>
                  <a:t>F= </a:t>
                </a:r>
                <a14:m>
                  <m:oMath xmlns:m="http://schemas.openxmlformats.org/officeDocument/2006/math">
                    <m:f>
                      <m:fPr>
                        <m:ctrlPr>
                          <a:rPr lang="en-US" sz="4000" i="1" smtClean="0">
                            <a:solidFill>
                              <a:schemeClr val="tx1"/>
                            </a:solidFill>
                            <a:latin typeface="Cambria Math"/>
                          </a:rPr>
                        </m:ctrlPr>
                      </m:fPr>
                      <m:num>
                        <m:r>
                          <a:rPr lang="en-US" sz="4000" b="0" i="1" smtClean="0">
                            <a:solidFill>
                              <a:schemeClr val="tx1"/>
                            </a:solidFill>
                            <a:latin typeface="Cambria Math"/>
                          </a:rPr>
                          <m:t>𝑁</m:t>
                        </m:r>
                      </m:num>
                      <m:den>
                        <m:r>
                          <a:rPr lang="en-US" sz="4000" b="0" i="1" smtClean="0">
                            <a:solidFill>
                              <a:schemeClr val="tx1"/>
                            </a:solidFill>
                            <a:latin typeface="Cambria Math"/>
                          </a:rPr>
                          <m:t>𝑉</m:t>
                        </m:r>
                        <m:r>
                          <a:rPr lang="en-US" sz="4000" b="0" i="1" smtClean="0">
                            <a:solidFill>
                              <a:schemeClr val="tx1"/>
                            </a:solidFill>
                            <a:latin typeface="Cambria Math"/>
                          </a:rPr>
                          <m:t>∗</m:t>
                        </m:r>
                        <m:func>
                          <m:funcPr>
                            <m:ctrlPr>
                              <a:rPr lang="en-US" sz="4000" b="0" i="1" smtClean="0">
                                <a:solidFill>
                                  <a:schemeClr val="tx1"/>
                                </a:solidFill>
                                <a:latin typeface="Cambria Math"/>
                              </a:rPr>
                            </m:ctrlPr>
                          </m:funcPr>
                          <m:fName>
                            <m:r>
                              <m:rPr>
                                <m:sty m:val="p"/>
                              </m:rPr>
                              <a:rPr lang="en-US" sz="4000" b="0" i="0" smtClean="0">
                                <a:solidFill>
                                  <a:schemeClr val="tx1"/>
                                </a:solidFill>
                                <a:latin typeface="Cambria Math"/>
                              </a:rPr>
                              <m:t>cos</m:t>
                            </m:r>
                          </m:fName>
                          <m:e>
                            <m:r>
                              <m:rPr>
                                <m:sty m:val="p"/>
                              </m:rPr>
                              <a:rPr lang="en-US" sz="4000" i="1">
                                <a:solidFill>
                                  <a:schemeClr val="tx1"/>
                                </a:solidFill>
                                <a:latin typeface="Cambria Math"/>
                              </a:rPr>
                              <m:t>α</m:t>
                            </m:r>
                          </m:e>
                        </m:func>
                      </m:den>
                    </m:f>
                  </m:oMath>
                </a14:m>
                <a:endParaRPr lang="ru-RU" sz="4000" dirty="0"/>
              </a:p>
              <a:p>
                <a:r>
                  <a:rPr lang="en-US" sz="4000" dirty="0" smtClean="0"/>
                  <a:t>N=1 </a:t>
                </a:r>
                <a:r>
                  <a:rPr lang="ru-RU" sz="4000" dirty="0" err="1" smtClean="0"/>
                  <a:t>л.с</a:t>
                </a:r>
                <a:r>
                  <a:rPr lang="ru-RU" sz="4000" dirty="0" smtClean="0"/>
                  <a:t>.</a:t>
                </a:r>
                <a:r>
                  <a:rPr lang="en-US" sz="4000" dirty="0" smtClean="0"/>
                  <a:t>             F= 735,5/(4*</a:t>
                </a:r>
                <a14:m>
                  <m:oMath xmlns:m="http://schemas.openxmlformats.org/officeDocument/2006/math">
                    <m:f>
                      <m:fPr>
                        <m:ctrlPr>
                          <a:rPr lang="en-US" sz="4000" i="1" smtClean="0">
                            <a:latin typeface="Cambria Math"/>
                          </a:rPr>
                        </m:ctrlPr>
                      </m:fPr>
                      <m:num>
                        <m:rad>
                          <m:radPr>
                            <m:degHide m:val="on"/>
                            <m:ctrlPr>
                              <a:rPr lang="en-US" sz="4000" i="1" smtClean="0">
                                <a:latin typeface="Cambria Math"/>
                              </a:rPr>
                            </m:ctrlPr>
                          </m:radPr>
                          <m:deg/>
                          <m:e>
                            <m:r>
                              <a:rPr lang="en-US" sz="4000" b="0" i="1" smtClean="0">
                                <a:latin typeface="Cambria Math"/>
                              </a:rPr>
                              <m:t>3</m:t>
                            </m:r>
                          </m:e>
                        </m:rad>
                      </m:num>
                      <m:den>
                        <m:r>
                          <a:rPr lang="en-US" sz="4000" b="0" i="1" smtClean="0">
                            <a:latin typeface="Cambria Math"/>
                          </a:rPr>
                          <m:t>2</m:t>
                        </m:r>
                      </m:den>
                    </m:f>
                  </m:oMath>
                </a14:m>
                <a:r>
                  <a:rPr lang="en-US" sz="4000" dirty="0" smtClean="0"/>
                  <a:t>) = 212,57 (H)</a:t>
                </a:r>
                <a:endParaRPr lang="ru-RU" sz="4000" dirty="0" smtClean="0"/>
              </a:p>
              <a:p>
                <a:r>
                  <a:rPr lang="ru-RU" sz="4000" u="sng" dirty="0" smtClean="0"/>
                  <a:t>Найти</a:t>
                </a:r>
                <a:r>
                  <a:rPr lang="en-US" sz="4000" dirty="0" smtClean="0"/>
                  <a:t>:               </a:t>
                </a:r>
                <a:r>
                  <a:rPr lang="ru-RU" sz="4000" dirty="0" smtClean="0"/>
                  <a:t>Ответ</a:t>
                </a:r>
                <a:r>
                  <a:rPr lang="en-US" sz="4000" dirty="0" smtClean="0"/>
                  <a:t>:</a:t>
                </a:r>
                <a:r>
                  <a:rPr lang="ru-RU" sz="4000" dirty="0" smtClean="0"/>
                  <a:t> 212,57 </a:t>
                </a:r>
                <a:r>
                  <a:rPr lang="en-US" sz="4000" dirty="0" smtClean="0"/>
                  <a:t>H</a:t>
                </a:r>
                <a:endParaRPr lang="ru-RU" sz="4000" dirty="0" smtClean="0"/>
              </a:p>
              <a:p>
                <a:r>
                  <a:rPr lang="en-US" sz="4000" dirty="0" smtClean="0"/>
                  <a:t>F</a:t>
                </a:r>
                <a:r>
                  <a:rPr lang="ru-RU" sz="4000" dirty="0" smtClean="0"/>
                  <a:t>=</a:t>
                </a:r>
                <a:r>
                  <a:rPr lang="en-US" sz="4000" dirty="0" smtClean="0"/>
                  <a:t>?</a:t>
                </a:r>
                <a:r>
                  <a:rPr lang="ru-RU" sz="4000" dirty="0"/>
                  <a:t/>
                </a:r>
                <a:r>
                  <a:rPr lang="ru-RU" sz="4000" dirty="0" smtClean="0"/>
                  <a:t/>
                </a:r>
                <a:endParaRPr lang="en-US" sz="4000" dirty="0" smtClean="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0" y="0"/>
                <a:ext cx="9144000" cy="6858000"/>
              </a:xfrm>
              <a:blipFill rotWithShape="1">
                <a:blip r:embed="rId2" cstate="print"/>
                <a:stretch>
                  <a:fillRect l="-2067" t="-1689" r="-2267"/>
                </a:stretch>
              </a:blipFill>
            </p:spPr>
            <p:txBody>
              <a:bodyPr/>
              <a:lstStyle/>
              <a:p>
                <a:r>
                  <a:rPr lang="ru-RU">
                    <a:noFill/>
                  </a:rPr>
                  <a:t> </a:t>
                </a:r>
              </a:p>
            </p:txBody>
          </p:sp>
        </mc:Fallback>
      </mc:AlternateContent>
      <p:cxnSp>
        <p:nvCxnSpPr>
          <p:cNvPr id="5" name="Прямая соединительная линия 4"/>
          <p:cNvCxnSpPr/>
          <p:nvPr/>
        </p:nvCxnSpPr>
        <p:spPr>
          <a:xfrm>
            <a:off x="2699792" y="0"/>
            <a:ext cx="0" cy="5733256"/>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3059425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353328" cy="1143000"/>
          </a:xfrm>
        </p:spPr>
        <p:txBody>
          <a:bodyPr/>
          <a:lstStyle/>
          <a:p>
            <a:r>
              <a:rPr lang="ru-RU" b="1" dirty="0" smtClean="0"/>
              <a:t>Проектное задание</a:t>
            </a:r>
            <a:endParaRPr lang="ru-RU" dirty="0"/>
          </a:p>
        </p:txBody>
      </p:sp>
      <p:sp>
        <p:nvSpPr>
          <p:cNvPr id="3" name="Объект 2"/>
          <p:cNvSpPr>
            <a:spLocks noGrp="1"/>
          </p:cNvSpPr>
          <p:nvPr>
            <p:ph sz="quarter" idx="13"/>
          </p:nvPr>
        </p:nvSpPr>
        <p:spPr>
          <a:xfrm>
            <a:off x="0" y="1196752"/>
            <a:ext cx="9144000" cy="5661248"/>
          </a:xfrm>
        </p:spPr>
        <p:txBody>
          <a:bodyPr>
            <a:normAutofit fontScale="85000" lnSpcReduction="20000"/>
          </a:bodyPr>
          <a:lstStyle/>
          <a:p>
            <a:r>
              <a:rPr lang="ru-RU" sz="3500" b="1" dirty="0"/>
              <a:t>Измерить мощность, развиваемую нашей группой при подъёме на второй этаж здания школы по лестнице. </a:t>
            </a:r>
            <a:endParaRPr lang="ru-RU" sz="3500" dirty="0" smtClean="0"/>
          </a:p>
          <a:p>
            <a:r>
              <a:rPr lang="ru-RU" sz="2800" b="1" dirty="0" smtClean="0"/>
              <a:t> </a:t>
            </a:r>
            <a:r>
              <a:rPr lang="ru-RU" sz="3000" b="1" dirty="0" smtClean="0"/>
              <a:t>Выполняя это задание, мы всей группой вбежали на второй этаж школы, засекли время по последнему участнику проекта. Посчитали число ступенек,  измерили высоту одной ступеньки, нашли произведение этих чисел. Так  мы нашли высоту подъёма. Затем подсчитали силу тяжести, против которой мы совершали работу (общую массу группы умножили на ускорение свободного падения). Работу рассчитали по формуле, как произведение силы на перемещение. Разделив полученный результат на время выполнения работы, получили мощность, развиваемую нашей группой при подъёме на второй этаж. </a:t>
            </a:r>
          </a:p>
          <a:p>
            <a:r>
              <a:rPr lang="ru-RU" sz="3000" b="1" dirty="0" smtClean="0"/>
              <a:t>Она оказалась равна </a:t>
            </a:r>
            <a:r>
              <a:rPr lang="ru-RU" sz="3000" b="1" dirty="0" smtClean="0">
                <a:solidFill>
                  <a:srgbClr val="FF0000"/>
                </a:solidFill>
              </a:rPr>
              <a:t>746 Вт</a:t>
            </a:r>
            <a:r>
              <a:rPr lang="ru-RU" sz="3000" b="1" dirty="0" smtClean="0"/>
              <a:t>.</a:t>
            </a:r>
            <a:endParaRPr lang="ru-RU" sz="3000" dirty="0"/>
          </a:p>
        </p:txBody>
      </p:sp>
    </p:spTree>
    <p:extLst>
      <p:ext uri="{BB962C8B-B14F-4D97-AF65-F5344CB8AC3E}">
        <p14:creationId xmlns="" xmlns:p14="http://schemas.microsoft.com/office/powerpoint/2010/main" val="882037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t>Задача</a:t>
            </a:r>
            <a:r>
              <a:rPr lang="en-US" sz="3200" b="1" dirty="0" smtClean="0"/>
              <a:t>:</a:t>
            </a:r>
            <a:r>
              <a:rPr lang="ru-RU" sz="3200" b="1" dirty="0" smtClean="0"/>
              <a:t/>
            </a:r>
            <a:br>
              <a:rPr lang="ru-RU" sz="3200" b="1" dirty="0" smtClean="0"/>
            </a:br>
            <a:endParaRPr lang="ru-RU" b="1" dirty="0"/>
          </a:p>
        </p:txBody>
      </p:sp>
      <p:sp>
        <p:nvSpPr>
          <p:cNvPr id="3" name="Содержимое 2"/>
          <p:cNvSpPr>
            <a:spLocks noGrp="1"/>
          </p:cNvSpPr>
          <p:nvPr>
            <p:ph sz="quarter" idx="13"/>
          </p:nvPr>
        </p:nvSpPr>
        <p:spPr/>
        <p:txBody>
          <a:bodyPr/>
          <a:lstStyle/>
          <a:p>
            <a:pPr marL="0" indent="0">
              <a:buNone/>
            </a:pPr>
            <a:r>
              <a:rPr lang="ru-RU" sz="4000" b="1" dirty="0" smtClean="0"/>
              <a:t>Какое значение мощности получила бы наша группа, если бы время подъёма уменьшили в 2 раза? </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55" y="2030"/>
            <a:ext cx="7924800" cy="1143000"/>
          </a:xfrm>
        </p:spPr>
        <p:txBody>
          <a:bodyPr/>
          <a:lstStyle/>
          <a:p>
            <a:r>
              <a:rPr lang="ru-RU" dirty="0" smtClean="0"/>
              <a:t>Задача</a:t>
            </a:r>
            <a:r>
              <a:rPr lang="en-US" dirty="0" smtClean="0"/>
              <a:t>:</a:t>
            </a:r>
            <a:endParaRPr lang="ru-RU" dirty="0"/>
          </a:p>
        </p:txBody>
      </p:sp>
      <p:sp>
        <p:nvSpPr>
          <p:cNvPr id="3" name="Объект 2"/>
          <p:cNvSpPr>
            <a:spLocks noGrp="1"/>
          </p:cNvSpPr>
          <p:nvPr>
            <p:ph sz="quarter" idx="13"/>
          </p:nvPr>
        </p:nvSpPr>
        <p:spPr>
          <a:xfrm>
            <a:off x="0" y="1340768"/>
            <a:ext cx="9144000" cy="5517232"/>
          </a:xfrm>
        </p:spPr>
        <p:txBody>
          <a:bodyPr>
            <a:normAutofit/>
          </a:bodyPr>
          <a:lstStyle/>
          <a:p>
            <a:r>
              <a:rPr lang="ru-RU" sz="2800" dirty="0"/>
              <a:t>Можно ли поднять груз массой 30 кг со скоростью 4 м/с  при помощи электродвигателя мощностью 0,9 кВт? </a:t>
            </a:r>
            <a:endParaRPr lang="ru-RU" sz="2800" dirty="0" smtClean="0"/>
          </a:p>
          <a:p>
            <a:r>
              <a:rPr lang="ru-RU" sz="2800" dirty="0" smtClean="0"/>
              <a:t>Ответ</a:t>
            </a:r>
            <a:r>
              <a:rPr lang="en-US" sz="2800" dirty="0" smtClean="0"/>
              <a:t>: </a:t>
            </a:r>
            <a:r>
              <a:rPr lang="ru-RU" sz="2800" dirty="0" smtClean="0"/>
              <a:t>нет</a:t>
            </a:r>
            <a:r>
              <a:rPr lang="ru-RU" sz="2800" dirty="0"/>
              <a:t>, т.к. минимальная мощность должна быть равна 1,2 кВт.</a:t>
            </a:r>
          </a:p>
        </p:txBody>
      </p:sp>
    </p:spTree>
    <p:extLst>
      <p:ext uri="{BB962C8B-B14F-4D97-AF65-F5344CB8AC3E}">
        <p14:creationId xmlns="" xmlns:p14="http://schemas.microsoft.com/office/powerpoint/2010/main" val="128195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144</TotalTime>
  <Words>282</Words>
  <Application>Microsoft Office PowerPoint</Application>
  <PresentationFormat>Экран (4:3)</PresentationFormat>
  <Paragraphs>30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Горизонт</vt:lpstr>
      <vt:lpstr>Мощность</vt:lpstr>
      <vt:lpstr>Что мы знаем из курса 7 класса.</vt:lpstr>
      <vt:lpstr>Задача:</vt:lpstr>
      <vt:lpstr>Что знаем нового о мощности.</vt:lpstr>
      <vt:lpstr>Задача:</vt:lpstr>
      <vt:lpstr>Слайд 6</vt:lpstr>
      <vt:lpstr>Проектное задание</vt:lpstr>
      <vt:lpstr>Задача: </vt:lpstr>
      <vt:lpstr>Задача:</vt:lpstr>
      <vt:lpstr>Работа над ошибками:</vt:lpstr>
      <vt:lpstr>Напутствие:</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Мощность</dc:title>
  <dc:creator>ДОМ</dc:creator>
  <cp:lastModifiedBy>compaq6720s</cp:lastModifiedBy>
  <cp:revision>14</cp:revision>
  <dcterms:created xsi:type="dcterms:W3CDTF">2015-01-25T05:20:19Z</dcterms:created>
  <dcterms:modified xsi:type="dcterms:W3CDTF">2015-01-28T01:43:18Z</dcterms:modified>
</cp:coreProperties>
</file>